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12"/>
  </p:notesMasterIdLst>
  <p:sldIdLst>
    <p:sldId id="256" r:id="rId2"/>
    <p:sldId id="265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</p:sldIdLst>
  <p:sldSz cx="9144000" cy="5143500" type="screen16x9"/>
  <p:notesSz cx="6858000" cy="9144000"/>
  <p:embeddedFontLst>
    <p:embeddedFont>
      <p:font typeface="Impact" panose="020B0806030902050204" pitchFamily="34" charset="0"/>
      <p:regular r:id="rId1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66" d="100"/>
          <a:sy n="66" d="100"/>
        </p:scale>
        <p:origin x="1728" y="68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945d0718ec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2945d0718ec_0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01580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945d041f1e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945d041f1e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945d0718ec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2945d0718ec_0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945d0718ec_0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2945d0718ec_0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945d0718ec_0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2945d0718ec_0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945d0718ec_0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2945d0718ec_0_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945d0718ec_0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2945d0718ec_0_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945d0718ec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2945d0718ec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2" name="Freeform 11"/>
          <p:cNvSpPr/>
          <p:nvPr/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reeform 13"/>
          <p:cNvSpPr/>
          <p:nvPr/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 25"/>
          <p:cNvSpPr/>
          <p:nvPr/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14"/>
          <p:cNvSpPr/>
          <p:nvPr/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891201" y="662656"/>
            <a:ext cx="9755187" cy="2766528"/>
          </a:xfrm>
        </p:spPr>
        <p:txBody>
          <a:bodyPr anchor="b">
            <a:normAutofit/>
          </a:bodyPr>
          <a:lstStyle>
            <a:lvl1pPr algn="r"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420000">
            <a:off x="983062" y="3505209"/>
            <a:ext cx="9755187" cy="550333"/>
          </a:xfrm>
        </p:spPr>
        <p:txBody>
          <a:bodyPr anchor="t">
            <a:noAutofit/>
          </a:bodyPr>
          <a:lstStyle>
            <a:lvl1pPr marL="0" indent="0" algn="r">
              <a:buNone/>
              <a:defRPr sz="2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21420000">
            <a:off x="4948541" y="4578463"/>
            <a:ext cx="6143653" cy="1163112"/>
          </a:xfrm>
        </p:spPr>
        <p:txBody>
          <a:bodyPr/>
          <a:lstStyle>
            <a:lvl1pPr algn="ctr">
              <a:defRPr sz="54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F7AFFB9B-9FB8-469E-96F9-4D32314110B6}" type="datetimeFigureOut">
              <a:rPr lang="en-US" dirty="0"/>
              <a:t>10/28/2023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21420000">
            <a:off x="-5560" y="4883024"/>
            <a:ext cx="4047239" cy="1195538"/>
          </a:xfrm>
        </p:spPr>
        <p:txBody>
          <a:bodyPr vert="horz" lIns="91440" tIns="45720" rIns="91440" bIns="45720" rtlCol="0" anchor="ctr"/>
          <a:lstStyle>
            <a:lvl1pPr algn="r">
              <a:defRPr lang="en-US" sz="5400" dirty="0"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21420000">
            <a:off x="9851758" y="3832648"/>
            <a:ext cx="907186" cy="49847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5" name="5-Point Star 24"/>
          <p:cNvSpPr/>
          <p:nvPr/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4000398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06333"/>
            <a:ext cx="10394708" cy="58884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801" y="685799"/>
            <a:ext cx="10392513" cy="319490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80" y="4702923"/>
            <a:ext cx="10394728" cy="682472"/>
          </a:xfrm>
        </p:spPr>
        <p:txBody>
          <a:bodyPr anchor="t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D2AC3-6A0B-4169-B1EA-E3AE8B351BDD}" type="datetimeFigureOut">
              <a:rPr lang="en-US" dirty="0"/>
              <a:t>10/28/2023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91566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902" cy="3194903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79" y="4106333"/>
            <a:ext cx="10394729" cy="127360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B9363-8B87-41B7-9F8E-64519CBB8F34}" type="datetimeFigureOut">
              <a:rPr lang="en-US" dirty="0"/>
              <a:t>10/28/2023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10485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1732" y="685800"/>
            <a:ext cx="9525020" cy="2916704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550264" y="3610032"/>
            <a:ext cx="8667956" cy="377768"/>
          </a:xfrm>
        </p:spPr>
        <p:txBody>
          <a:bodyPr anchor="t">
            <a:normAutofit/>
          </a:bodyPr>
          <a:lstStyle>
            <a:lvl1pPr marL="0" indent="0" algn="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4106334"/>
            <a:ext cx="10396882" cy="126825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F5746-5284-4951-9F37-7AE924EDBCB7}" type="datetimeFigureOut">
              <a:rPr lang="en-US" dirty="0"/>
              <a:t>10/28/2023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85801" y="89262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473083" y="292282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391375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723854"/>
            <a:ext cx="10394707" cy="2511835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247468"/>
            <a:ext cx="10394707" cy="114064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98B29-7265-4A65-A2A4-6703C057B7C1}" type="datetimeFigureOut">
              <a:rPr lang="en-US" dirty="0"/>
              <a:t>10/28/2023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23073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802" y="685800"/>
            <a:ext cx="10394706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802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462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234621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70380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770380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BA082-94DF-4C4B-A041-6624924AB0A8}" type="datetimeFigureOut">
              <a:rPr lang="en-US" dirty="0"/>
              <a:t>10/28/2023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119679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9184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780" y="2063395"/>
            <a:ext cx="3310128" cy="1536725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91840" y="4389287"/>
            <a:ext cx="3310128" cy="98529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741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235999" y="2063395"/>
            <a:ext cx="3310128" cy="1535237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235999" y="4389286"/>
            <a:ext cx="3310128" cy="9853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68944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768819" y="2063394"/>
            <a:ext cx="3310128" cy="1537196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768819" y="4389284"/>
            <a:ext cx="3310128" cy="98530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686C4-3AB5-4E0C-86CA-FB108C350AA9}" type="datetimeFigureOut">
              <a:rPr lang="en-US" dirty="0"/>
              <a:t>10/28/2023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57991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2063396"/>
            <a:ext cx="10394707" cy="331119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F1211-4E0C-4AB3-B04F-585959BDAFE8}" type="datetimeFigureOut">
              <a:rPr lang="en-US" dirty="0"/>
              <a:t>10/28/2023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878394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15862" y="685800"/>
            <a:ext cx="2264646" cy="468878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685800"/>
            <a:ext cx="7904431" cy="4688785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DECAF-D3BE-4069-9C78-642ECCD01477}" type="datetimeFigureOut">
              <a:rPr lang="en-US" dirty="0"/>
              <a:t>10/28/2023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861992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bg>
      <p:bgPr>
        <a:solidFill>
          <a:schemeClr val="dk2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4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54" name="Google Shape;54;p4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533173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33111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BDC27-E420-4878-9EE6-7B9656D6442A}" type="datetimeFigureOut">
              <a:rPr lang="en-US" dirty="0"/>
              <a:t>10/28/2023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35882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319348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3742267"/>
            <a:ext cx="10394707" cy="163961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F47CF-67C9-420C-80A5-E2069FF0C2DF}" type="datetimeFigureOut">
              <a:rPr lang="en-US" dirty="0"/>
              <a:t>10/28/2023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71681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81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5088714" cy="3311189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5993971" y="2063396"/>
            <a:ext cx="5086538" cy="3311189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2DC73-F065-42F5-A9F2-D90B2E42A0B3}" type="datetimeFigureOut">
              <a:rPr lang="en-US" dirty="0"/>
              <a:t>10/28/2023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21984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11581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8356" y="2063396"/>
            <a:ext cx="4856158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802" y="2861733"/>
            <a:ext cx="5088712" cy="2512852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8191" y="2063396"/>
            <a:ext cx="4864491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5993969" y="2861733"/>
            <a:ext cx="5088713" cy="2512852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EA702-9B29-41CC-9BCC-3DF8A0D379FE}" type="datetimeFigureOut">
              <a:rPr lang="en-US" dirty="0"/>
              <a:t>10/28/2023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03188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649AC-CB8F-4FF1-9A34-5861C74DD0A7}" type="datetimeFigureOut">
              <a:rPr lang="en-US" dirty="0"/>
              <a:t>10/28/2023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56805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5CECA-2D3A-4680-9B49-752200DE467C}" type="datetimeFigureOut">
              <a:rPr lang="en-US" dirty="0"/>
              <a:t>10/28/2023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59114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643" y="685800"/>
            <a:ext cx="4126860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46132" y="685800"/>
            <a:ext cx="6034375" cy="46887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642" y="2709052"/>
            <a:ext cx="4126861" cy="266553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3BFE2-83B7-4B0A-B9D3-AB28331082B3}" type="datetimeFigureOut">
              <a:rPr lang="en-US" dirty="0"/>
              <a:t>10/28/2023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03096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6345302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82362" y="0"/>
            <a:ext cx="3598146" cy="507153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2709052"/>
            <a:ext cx="6345301" cy="2362481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F78E3-FDA3-4D28-AAA2-0B81F349A39D}" type="datetimeFigureOut">
              <a:rPr lang="en-US" dirty="0"/>
              <a:t>10/28/2023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67168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11" name="Rectangle 10"/>
            <p:cNvSpPr/>
            <p:nvPr/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63396"/>
            <a:ext cx="10396883" cy="3311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C35BB1C6-BF8F-4481-8AB2-603A1C8A906A}" type="datetimeFigureOut">
              <a:rPr lang="en-US" dirty="0"/>
              <a:t>10/28/2023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93824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drive.google.com/file/d/1k5S6Ja7Gkj2CHSmKtdBLqAqrP2LH6Xvr/view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60000"/>
            <a:lumOff val="40000"/>
          </a:schemeClr>
        </a:solid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3"/>
          <p:cNvSpPr txBox="1">
            <a:spLocks noGrp="1"/>
          </p:cNvSpPr>
          <p:nvPr>
            <p:ph type="ctrTitle"/>
          </p:nvPr>
        </p:nvSpPr>
        <p:spPr>
          <a:xfrm>
            <a:off x="1390186" y="1978329"/>
            <a:ext cx="7897614" cy="160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>
                <a:solidFill>
                  <a:schemeClr val="accent4"/>
                </a:solidFill>
              </a:rPr>
              <a:t>Code</a:t>
            </a:r>
            <a:r>
              <a:rPr lang="en-US" sz="4400" dirty="0"/>
              <a:t> </a:t>
            </a:r>
            <a:r>
              <a:rPr lang="en-US" sz="4400" dirty="0">
                <a:solidFill>
                  <a:schemeClr val="bg2"/>
                </a:solidFill>
              </a:rPr>
              <a:t>Armageddon</a:t>
            </a:r>
            <a:br>
              <a:rPr lang="en-US" sz="4400" dirty="0"/>
            </a:br>
            <a:r>
              <a:rPr lang="en-US" sz="4400" dirty="0" err="1">
                <a:solidFill>
                  <a:srgbClr val="0070C0"/>
                </a:solidFill>
              </a:rPr>
              <a:t>STMat</a:t>
            </a:r>
            <a:br>
              <a:rPr lang="en-US" sz="4400" dirty="0">
                <a:solidFill>
                  <a:srgbClr val="0070C0"/>
                </a:solidFill>
              </a:rPr>
            </a:br>
            <a:r>
              <a:rPr lang="en-US" sz="4400" dirty="0">
                <a:solidFill>
                  <a:srgbClr val="FFC000"/>
                </a:solidFill>
              </a:rPr>
              <a:t>(Smart Traffic Management)</a:t>
            </a:r>
            <a:r>
              <a:rPr lang="en-US" dirty="0">
                <a:solidFill>
                  <a:srgbClr val="FFC000"/>
                </a:solidFill>
              </a:rPr>
              <a:t> </a:t>
            </a:r>
            <a:endParaRPr dirty="0">
              <a:solidFill>
                <a:srgbClr val="FFC000"/>
              </a:solidFill>
            </a:endParaRPr>
          </a:p>
        </p:txBody>
      </p:sp>
      <p:pic>
        <p:nvPicPr>
          <p:cNvPr id="129" name="Google Shape;129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789208">
            <a:off x="-86433" y="859466"/>
            <a:ext cx="3291740" cy="5288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773457">
            <a:off x="168001" y="91767"/>
            <a:ext cx="1111041" cy="9742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848015">
            <a:off x="7584482" y="47553"/>
            <a:ext cx="1756254" cy="10626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727857">
            <a:off x="358759" y="4224016"/>
            <a:ext cx="938356" cy="8632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AF71FA-A7D6-0742-3958-098F30D70FF1}"/>
              </a:ext>
            </a:extLst>
          </p:cNvPr>
          <p:cNvSpPr txBox="1"/>
          <p:nvPr/>
        </p:nvSpPr>
        <p:spPr>
          <a:xfrm>
            <a:off x="1392106" y="1813119"/>
            <a:ext cx="77518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7200" dirty="0">
                <a:solidFill>
                  <a:srgbClr val="92D050"/>
                </a:solidFill>
              </a:rPr>
              <a:t>QUESTIONS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60000"/>
            <a:lumOff val="40000"/>
          </a:schemeClr>
        </a:solid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3"/>
          <p:cNvSpPr txBox="1">
            <a:spLocks noGrp="1"/>
          </p:cNvSpPr>
          <p:nvPr>
            <p:ph type="ctrTitle"/>
          </p:nvPr>
        </p:nvSpPr>
        <p:spPr>
          <a:xfrm>
            <a:off x="1390186" y="1978329"/>
            <a:ext cx="7897614" cy="160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TRACK CHOSEN:</a:t>
            </a:r>
            <a:b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</a:b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URBANIZATION AND CITY PLANNING</a:t>
            </a:r>
            <a:endParaRPr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82059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4825" y="0"/>
            <a:ext cx="4449176" cy="161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7"/>
            <a:ext cx="4449175" cy="40852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94825" y="1966000"/>
            <a:ext cx="4390025" cy="19979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5"/>
          <p:cNvSpPr txBox="1">
            <a:spLocks noGrp="1"/>
          </p:cNvSpPr>
          <p:nvPr>
            <p:ph type="title"/>
          </p:nvPr>
        </p:nvSpPr>
        <p:spPr>
          <a:xfrm>
            <a:off x="902600" y="507188"/>
            <a:ext cx="29181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Purpose of our project</a:t>
            </a:r>
            <a:endParaRPr/>
          </a:p>
        </p:txBody>
      </p:sp>
      <p:sp>
        <p:nvSpPr>
          <p:cNvPr id="148" name="Google Shape;148;p15"/>
          <p:cNvSpPr txBox="1">
            <a:spLocks noGrp="1"/>
          </p:cNvSpPr>
          <p:nvPr>
            <p:ph type="body" idx="1"/>
          </p:nvPr>
        </p:nvSpPr>
        <p:spPr>
          <a:xfrm>
            <a:off x="902600" y="1893162"/>
            <a:ext cx="27825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>
                <a:solidFill>
                  <a:schemeClr val="tx2">
                    <a:lumMod val="40000"/>
                    <a:lumOff val="60000"/>
                  </a:schemeClr>
                </a:solidFill>
              </a:rPr>
              <a:t>Our project aims on eliminating the traffic congestions faced in two way junctions in places such as narrow underpasses and one way roads.</a:t>
            </a:r>
            <a:endParaRPr>
              <a:solidFill>
                <a:schemeClr val="tx2">
                  <a:lumMod val="40000"/>
                  <a:lumOff val="60000"/>
                </a:schemeClr>
              </a:solidFill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>
                <a:solidFill>
                  <a:schemeClr val="tx2">
                    <a:lumMod val="40000"/>
                    <a:lumOff val="60000"/>
                  </a:schemeClr>
                </a:solidFill>
              </a:rPr>
              <a:t>The complicated ATSC cannot be implemented in such places and hence necessitates the usage of simpler systems.</a:t>
            </a:r>
            <a:endParaRPr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149" name="Google Shape;14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9883" y="168775"/>
            <a:ext cx="4179567" cy="1631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83450" y="2109100"/>
            <a:ext cx="3427400" cy="2016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6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45873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Components of our project</a:t>
            </a:r>
            <a:endParaRPr/>
          </a:p>
        </p:txBody>
      </p:sp>
      <p:sp>
        <p:nvSpPr>
          <p:cNvPr id="156" name="Google Shape;156;p16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52341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10000"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>
                <a:solidFill>
                  <a:schemeClr val="accent1">
                    <a:lumMod val="20000"/>
                    <a:lumOff val="80000"/>
                  </a:schemeClr>
                </a:solidFill>
              </a:rPr>
              <a:t>Our project uses simple python logic in order to simplify the process of traffic management.</a:t>
            </a:r>
            <a:endParaRPr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>
                <a:solidFill>
                  <a:schemeClr val="accent1">
                    <a:lumMod val="20000"/>
                    <a:lumOff val="80000"/>
                  </a:schemeClr>
                </a:solidFill>
              </a:rPr>
              <a:t>It can use pre-exisiting cameras that are around the junction in order to manage the signal timings.</a:t>
            </a:r>
            <a:endParaRPr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>
                <a:solidFill>
                  <a:schemeClr val="accent1">
                    <a:lumMod val="20000"/>
                    <a:lumOff val="80000"/>
                  </a:schemeClr>
                </a:solidFill>
              </a:rPr>
              <a:t>All it needs is the live footage from the cameras either side</a:t>
            </a:r>
            <a:endParaRPr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157" name="Google Shape;157;p16" title="2023-10-28 11-32-32_2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37068" y="1271345"/>
            <a:ext cx="2693150" cy="201985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7"/>
          <p:cNvSpPr txBox="1">
            <a:spLocks noGrp="1"/>
          </p:cNvSpPr>
          <p:nvPr>
            <p:ph type="title"/>
          </p:nvPr>
        </p:nvSpPr>
        <p:spPr>
          <a:xfrm>
            <a:off x="342900" y="6265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Working of our project</a:t>
            </a:r>
            <a:endParaRPr/>
          </a:p>
        </p:txBody>
      </p:sp>
      <p:sp>
        <p:nvSpPr>
          <p:cNvPr id="163" name="Google Shape;163;p17"/>
          <p:cNvSpPr txBox="1">
            <a:spLocks noGrp="1"/>
          </p:cNvSpPr>
          <p:nvPr>
            <p:ph type="body" idx="1"/>
          </p:nvPr>
        </p:nvSpPr>
        <p:spPr>
          <a:xfrm>
            <a:off x="819150" y="2022025"/>
            <a:ext cx="37530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10000"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>
                <a:solidFill>
                  <a:schemeClr val="accent5">
                    <a:lumMod val="60000"/>
                    <a:lumOff val="40000"/>
                  </a:schemeClr>
                </a:solidFill>
              </a:rPr>
              <a:t>Our project is split into 3 components:</a:t>
            </a:r>
            <a:endParaRPr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>
                <a:solidFill>
                  <a:schemeClr val="accent5">
                    <a:lumMod val="60000"/>
                    <a:lumOff val="40000"/>
                  </a:schemeClr>
                </a:solidFill>
              </a:rPr>
              <a:t>The statistic display</a:t>
            </a:r>
            <a:endParaRPr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>
                <a:solidFill>
                  <a:schemeClr val="accent5">
                    <a:lumMod val="60000"/>
                    <a:lumOff val="40000"/>
                  </a:schemeClr>
                </a:solidFill>
              </a:rPr>
              <a:t>The traffic density identifier(can be any camera)</a:t>
            </a:r>
            <a:endParaRPr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>
                <a:solidFill>
                  <a:schemeClr val="accent5">
                    <a:lumMod val="60000"/>
                    <a:lumOff val="40000"/>
                  </a:schemeClr>
                </a:solidFill>
              </a:rPr>
              <a:t>The code logic for the traffic density</a:t>
            </a:r>
            <a:endParaRPr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>
                <a:solidFill>
                  <a:schemeClr val="accent5">
                    <a:lumMod val="60000"/>
                    <a:lumOff val="40000"/>
                  </a:schemeClr>
                </a:solidFill>
              </a:rPr>
              <a:t>The GUI for the signal</a:t>
            </a:r>
            <a:endParaRPr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pPr marL="9144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64" name="Google Shape;16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1750" y="272331"/>
            <a:ext cx="4571850" cy="16629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15075" y="2087675"/>
            <a:ext cx="3376524" cy="2186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Explanation of code logic</a:t>
            </a:r>
            <a:endParaRPr/>
          </a:p>
        </p:txBody>
      </p:sp>
      <p:sp>
        <p:nvSpPr>
          <p:cNvPr id="171" name="Google Shape;171;p18"/>
          <p:cNvSpPr txBox="1">
            <a:spLocks noGrp="1"/>
          </p:cNvSpPr>
          <p:nvPr>
            <p:ph type="body" idx="1"/>
          </p:nvPr>
        </p:nvSpPr>
        <p:spPr>
          <a:xfrm>
            <a:off x="819150" y="1442224"/>
            <a:ext cx="4071255" cy="30638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2576" algn="l" rtl="0">
              <a:spcBef>
                <a:spcPts val="0"/>
              </a:spcBef>
              <a:spcAft>
                <a:spcPts val="0"/>
              </a:spcAft>
              <a:buSzPct val="118181"/>
              <a:buChar char="●"/>
            </a:pPr>
            <a:r>
              <a:rPr lang="en" sz="900" dirty="0">
                <a:solidFill>
                  <a:schemeClr val="accent1">
                    <a:lumMod val="50000"/>
                  </a:schemeClr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The code works by using the module of open cv that has been imported into the coding in python.</a:t>
            </a:r>
          </a:p>
          <a:p>
            <a:pPr marL="457200" lvl="0" indent="-292576" algn="l" rtl="0">
              <a:spcBef>
                <a:spcPts val="0"/>
              </a:spcBef>
              <a:spcAft>
                <a:spcPts val="0"/>
              </a:spcAft>
              <a:buSzPct val="118181"/>
              <a:buChar char="●"/>
            </a:pPr>
            <a:r>
              <a:rPr lang="en" sz="900" dirty="0">
                <a:solidFill>
                  <a:schemeClr val="accent1">
                    <a:lumMod val="50000"/>
                  </a:schemeClr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Working of the code:</a:t>
            </a:r>
          </a:p>
          <a:p>
            <a:pPr marL="457200" lvl="0" indent="-292576" algn="l" rtl="0">
              <a:spcBef>
                <a:spcPts val="0"/>
              </a:spcBef>
              <a:spcAft>
                <a:spcPts val="0"/>
              </a:spcAft>
              <a:buSzPct val="118181"/>
              <a:buChar char="●"/>
            </a:pPr>
            <a:r>
              <a:rPr lang="en" sz="900" dirty="0">
                <a:solidFill>
                  <a:schemeClr val="accent1">
                    <a:lumMod val="50000"/>
                  </a:schemeClr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The footage is first converted into grayscale for further identification of the number of vehicles.</a:t>
            </a:r>
            <a:endParaRPr sz="900" dirty="0">
              <a:solidFill>
                <a:schemeClr val="accent1">
                  <a:lumMod val="50000"/>
                </a:schemeClr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282733">
              <a:buClr>
                <a:srgbClr val="222222"/>
              </a:buClr>
              <a:buSzPct val="100000"/>
              <a:buFont typeface="Arial"/>
              <a:buChar char="○"/>
            </a:pPr>
            <a:r>
              <a:rPr lang="en" sz="900" dirty="0">
                <a:solidFill>
                  <a:schemeClr val="accent1">
                    <a:lumMod val="50000"/>
                  </a:schemeClr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CV2 filters such as background subtractor have been used in order to further enhance the footage for identification.</a:t>
            </a:r>
          </a:p>
          <a:p>
            <a:pPr indent="-282733">
              <a:buClr>
                <a:srgbClr val="222222"/>
              </a:buClr>
              <a:buSzPct val="100000"/>
              <a:buFont typeface="Arial"/>
              <a:buChar char="○"/>
            </a:pPr>
            <a:r>
              <a:rPr lang="en" sz="900" dirty="0">
                <a:solidFill>
                  <a:schemeClr val="accent1">
                    <a:lumMod val="50000"/>
                  </a:schemeClr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Once the filters have been used, the contour identification process takes place.</a:t>
            </a:r>
          </a:p>
          <a:p>
            <a:pPr indent="-282733">
              <a:buClr>
                <a:srgbClr val="222222"/>
              </a:buClr>
              <a:buSzPct val="100000"/>
              <a:buFont typeface="Arial"/>
              <a:buChar char="○"/>
            </a:pPr>
            <a:r>
              <a:rPr lang="en" sz="900" dirty="0">
                <a:solidFill>
                  <a:schemeClr val="accent1">
                    <a:lumMod val="50000"/>
                  </a:schemeClr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All the contours are identified and then the total number of cars at a particular moment are recognised.</a:t>
            </a:r>
            <a:endParaRPr sz="900" dirty="0">
              <a:solidFill>
                <a:schemeClr val="accent1">
                  <a:lumMod val="50000"/>
                </a:schemeClr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-292576" algn="l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ct val="100000"/>
              <a:buFont typeface="Arial"/>
              <a:buChar char="●"/>
            </a:pPr>
            <a:r>
              <a:rPr lang="en" sz="900" dirty="0">
                <a:solidFill>
                  <a:schemeClr val="accent1">
                    <a:lumMod val="50000"/>
                  </a:schemeClr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Finally, from all this data the traffic density for a duration of 30s to 1m is calculated in order to vary the signal timing.</a:t>
            </a:r>
            <a:endParaRPr sz="900" dirty="0">
              <a:solidFill>
                <a:schemeClr val="accent1">
                  <a:lumMod val="50000"/>
                </a:schemeClr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900" dirty="0">
              <a:solidFill>
                <a:schemeClr val="accent1">
                  <a:lumMod val="50000"/>
                </a:schemeClr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-282733" algn="l" rtl="0">
              <a:spcBef>
                <a:spcPts val="1200"/>
              </a:spcBef>
              <a:spcAft>
                <a:spcPts val="0"/>
              </a:spcAft>
              <a:buClr>
                <a:srgbClr val="222222"/>
              </a:buClr>
              <a:buSzPct val="100000"/>
              <a:buFont typeface="Arial"/>
              <a:buChar char="●"/>
            </a:pPr>
            <a:endParaRPr sz="900" dirty="0">
              <a:solidFill>
                <a:schemeClr val="accent1">
                  <a:lumMod val="50000"/>
                </a:schemeClr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2" name="Google Shape;17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69575" y="219950"/>
            <a:ext cx="3249449" cy="18278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92450" y="2124975"/>
            <a:ext cx="3926575" cy="1450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Explanation of the GUI logic</a:t>
            </a:r>
            <a:endParaRPr/>
          </a:p>
        </p:txBody>
      </p:sp>
      <p:sp>
        <p:nvSpPr>
          <p:cNvPr id="179" name="Google Shape;179;p19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31650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55000" lnSpcReduction="20000"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>
                <a:solidFill>
                  <a:schemeClr val="accent4">
                    <a:lumMod val="60000"/>
                    <a:lumOff val="40000"/>
                  </a:schemeClr>
                </a:solidFill>
              </a:rPr>
              <a:t>The tkinter module has been used in order to convert the entire code into a GUI.</a:t>
            </a:r>
            <a:endParaRPr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>
                <a:solidFill>
                  <a:schemeClr val="accent4">
                    <a:lumMod val="60000"/>
                    <a:lumOff val="40000"/>
                  </a:schemeClr>
                </a:solidFill>
              </a:rPr>
              <a:t>Definitions have been used in order to display the code part by part in order.</a:t>
            </a:r>
            <a:endParaRPr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>
                <a:solidFill>
                  <a:schemeClr val="accent4">
                    <a:lumMod val="60000"/>
                    <a:lumOff val="40000"/>
                  </a:schemeClr>
                </a:solidFill>
              </a:rPr>
              <a:t>The final result is a proper GUI which uses stock footage in order to calculate the signal timings and shows the output in the form of a traffic signal along with timings.</a:t>
            </a:r>
            <a:endParaRPr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80" name="Google Shape;18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53868" y="2135875"/>
            <a:ext cx="4429883" cy="2302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Demonstration of the code</a:t>
            </a:r>
            <a:endParaRPr/>
          </a:p>
        </p:txBody>
      </p:sp>
      <p:sp>
        <p:nvSpPr>
          <p:cNvPr id="186" name="Google Shape;186;p20"/>
          <p:cNvSpPr txBox="1">
            <a:spLocks noGrp="1"/>
          </p:cNvSpPr>
          <p:nvPr>
            <p:ph type="body" idx="1"/>
          </p:nvPr>
        </p:nvSpPr>
        <p:spPr>
          <a:xfrm>
            <a:off x="819150" y="1666634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 dirty="0">
                <a:solidFill>
                  <a:srgbClr val="FFFF00"/>
                </a:solidFill>
              </a:rPr>
              <a:t>The code will now be demonstrated, please sit back relax and enjoy the stock traffic footage.</a:t>
            </a: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endParaRPr sz="2000" dirty="0">
              <a:solidFill>
                <a:srgbClr val="FFFF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82464FB-22C7-AD85-1B58-19B103A0E3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0100" y="2432025"/>
            <a:ext cx="6180881" cy="3006915"/>
          </a:xfrm>
          <a:prstGeom prst="rect">
            <a:avLst/>
          </a:prstGeom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in Event">
  <a:themeElements>
    <a:clrScheme name="Main Event">
      <a:dk1>
        <a:sysClr val="windowText" lastClr="000000"/>
      </a:dk1>
      <a:lt1>
        <a:sysClr val="window" lastClr="FFFFFF"/>
      </a:lt1>
      <a:dk2>
        <a:srgbClr val="424242"/>
      </a:dk2>
      <a:lt2>
        <a:srgbClr val="C8C8C8"/>
      </a:lt2>
      <a:accent1>
        <a:srgbClr val="B80E0F"/>
      </a:accent1>
      <a:accent2>
        <a:srgbClr val="A6987D"/>
      </a:accent2>
      <a:accent3>
        <a:srgbClr val="7F9A71"/>
      </a:accent3>
      <a:accent4>
        <a:srgbClr val="64969F"/>
      </a:accent4>
      <a:accent5>
        <a:srgbClr val="9B75B2"/>
      </a:accent5>
      <a:accent6>
        <a:srgbClr val="80737A"/>
      </a:accent6>
      <a:hlink>
        <a:srgbClr val="F21213"/>
      </a:hlink>
      <a:folHlink>
        <a:srgbClr val="B6A394"/>
      </a:folHlink>
    </a:clrScheme>
    <a:fontScheme name="Main Event">
      <a:maj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in Even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blipFill>
          <a:blip xmlns:r="http://schemas.openxmlformats.org/officeDocument/2006/relationships" r:embed="rId1">
            <a:duotone>
              <a:schemeClr val="phClr">
                <a:shade val="88000"/>
                <a:lumMod val="88000"/>
              </a:schemeClr>
              <a:schemeClr val="phClr"/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25400" dist="127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0"/>
        </a:gradFill>
        <a:blipFill>
          <a:blip xmlns:r="http://schemas.openxmlformats.org/officeDocument/2006/relationships" r:embed="rId2">
            <a:duotone>
              <a:schemeClr val="phClr">
                <a:shade val="48000"/>
                <a:satMod val="110000"/>
                <a:lumMod val="40000"/>
              </a:schemeClr>
              <a:schemeClr val="phClr">
                <a:tint val="90000"/>
                <a:lumMod val="10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in Event" id="{AC372BB4-D83D-411E-B849-B641926BA760}" vid="{F1EFBDE3-1A95-4E3D-81AD-1F53D65BEA01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61</TotalTime>
  <Words>368</Words>
  <Application>Microsoft Office PowerPoint</Application>
  <PresentationFormat>On-screen Show (16:9)</PresentationFormat>
  <Paragraphs>30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Impact</vt:lpstr>
      <vt:lpstr>Arial</vt:lpstr>
      <vt:lpstr>Main Event</vt:lpstr>
      <vt:lpstr>Code Armageddon STMat (Smart Traffic Management) </vt:lpstr>
      <vt:lpstr>TRACK CHOSEN: URBANIZATION AND CITY PLANNING</vt:lpstr>
      <vt:lpstr>PowerPoint Presentation</vt:lpstr>
      <vt:lpstr>Purpose of our project</vt:lpstr>
      <vt:lpstr>Components of our project</vt:lpstr>
      <vt:lpstr>Working of our project</vt:lpstr>
      <vt:lpstr>Explanation of code logic</vt:lpstr>
      <vt:lpstr>Explanation of the GUI logic</vt:lpstr>
      <vt:lpstr>Demonstration of the code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Code Armageddon STMat Smart Traffic Management </dc:title>
  <cp:lastModifiedBy>Ruts R</cp:lastModifiedBy>
  <cp:revision>4</cp:revision>
  <dcterms:modified xsi:type="dcterms:W3CDTF">2023-10-28T11:32:35Z</dcterms:modified>
</cp:coreProperties>
</file>